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Nunito Sans Black"/>
      <p:bold r:id="rId28"/>
      <p:boldItalic r:id="rId29"/>
    </p:embeddedFont>
    <p:embeddedFont>
      <p:font typeface="Nunito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hpYllZzXa32U9qrWt0E6gEmdLnE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Cymetria Diseñ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SansBlack-bold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SansBlack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Sans-bold.fntdata"/><Relationship Id="rId30" Type="http://schemas.openxmlformats.org/officeDocument/2006/relationships/font" Target="fonts/NunitoSans-regular.fntdata"/><Relationship Id="rId11" Type="http://schemas.openxmlformats.org/officeDocument/2006/relationships/slide" Target="slides/slide6.xml"/><Relationship Id="rId33" Type="http://schemas.openxmlformats.org/officeDocument/2006/relationships/font" Target="fonts/NunitoSans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1-26T17:23:37.114">
    <p:pos x="7776" y="0"/>
    <p:text/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FCdLRkA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1-26T17:23:37.114">
    <p:pos x="7776" y="0"/>
    <p:text/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OO6llzQ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1-26T17:23:37.114">
    <p:pos x="7776" y="0"/>
    <p:text/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OO6llzM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>
  <p:cSld name="Título vertical y tex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2.xml"/><Relationship Id="rId4" Type="http://schemas.openxmlformats.org/officeDocument/2006/relationships/image" Target="../media/image12.jp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3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3.xml"/><Relationship Id="rId4" Type="http://schemas.openxmlformats.org/officeDocument/2006/relationships/image" Target="../media/image12.jp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3.png"/><Relationship Id="rId5" Type="http://schemas.openxmlformats.org/officeDocument/2006/relationships/image" Target="../media/image25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jp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10" Type="http://schemas.openxmlformats.org/officeDocument/2006/relationships/image" Target="../media/image33.png"/><Relationship Id="rId9" Type="http://schemas.openxmlformats.org/officeDocument/2006/relationships/image" Target="../media/image38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27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0" y="-1"/>
            <a:ext cx="12192000" cy="6858002"/>
            <a:chOff x="0" y="317351"/>
            <a:chExt cx="12192000" cy="6858002"/>
          </a:xfrm>
        </p:grpSpPr>
        <p:pic>
          <p:nvPicPr>
            <p:cNvPr id="90" name="Google Shape;90;p1"/>
            <p:cNvPicPr preferRelativeResize="0"/>
            <p:nvPr/>
          </p:nvPicPr>
          <p:blipFill rotWithShape="1">
            <a:blip r:embed="rId3">
              <a:alphaModFix/>
            </a:blip>
            <a:srcRect b="7534" l="7812" r="781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9039" y="647754"/>
            <a:ext cx="3753920" cy="179875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2158676" y="2392672"/>
            <a:ext cx="7874647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s-CO" sz="7000" u="none" cap="none" strike="noStrik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Bootcamp</a:t>
            </a:r>
            <a:endParaRPr b="1" i="0" sz="7000" u="none" cap="none" strike="noStrike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2185075" y="3581822"/>
            <a:ext cx="787464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Inteligencia Artificial </a:t>
            </a:r>
            <a:endParaRPr b="0" i="0" sz="4000" u="none" cap="none" strike="noStrike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2776" y="5933677"/>
            <a:ext cx="2164967" cy="669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97" name="Google Shape;97;p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"/>
          <p:cNvSpPr/>
          <p:nvPr/>
        </p:nvSpPr>
        <p:spPr>
          <a:xfrm>
            <a:off x="4219039" y="4689185"/>
            <a:ext cx="3742639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Avanzado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Cristian Camilo Tirado Cifuentes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Fecha: 08/06/2024</a:t>
            </a:r>
            <a:endParaRPr b="0" i="0" sz="18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0"/>
          <p:cNvPicPr preferRelativeResize="0"/>
          <p:nvPr/>
        </p:nvPicPr>
        <p:blipFill rotWithShape="1">
          <a:blip r:embed="rId4">
            <a:alphaModFix/>
          </a:blip>
          <a:srcRect b="0" l="25589" r="15148" t="0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0"/>
          <p:cNvSpPr/>
          <p:nvPr/>
        </p:nvSpPr>
        <p:spPr>
          <a:xfrm>
            <a:off x="5772925" y="1359833"/>
            <a:ext cx="6145879" cy="1051875"/>
          </a:xfrm>
          <a:prstGeom prst="rect">
            <a:avLst/>
          </a:prstGeom>
          <a:solidFill>
            <a:srgbClr val="D2A6FF">
              <a:alpha val="87450"/>
            </a:srgbClr>
          </a:solidFill>
          <a:ln cap="flat" cmpd="sng" w="12700">
            <a:solidFill>
              <a:srgbClr val="ADF6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5772926" y="1617187"/>
            <a:ext cx="6554206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Introducción al XGBoost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p30"/>
          <p:cNvGrpSpPr/>
          <p:nvPr/>
        </p:nvGrpSpPr>
        <p:grpSpPr>
          <a:xfrm>
            <a:off x="601045" y="195198"/>
            <a:ext cx="10989910" cy="770002"/>
            <a:chOff x="626478" y="195198"/>
            <a:chExt cx="10989910" cy="770002"/>
          </a:xfrm>
        </p:grpSpPr>
        <p:pic>
          <p:nvPicPr>
            <p:cNvPr id="258" name="Google Shape;258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2397" y="195198"/>
              <a:ext cx="1423991" cy="770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6478" y="390743"/>
              <a:ext cx="1088022" cy="3789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0" name="Google Shape;260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8330" y="535305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0"/>
          <p:cNvSpPr txBox="1"/>
          <p:nvPr/>
        </p:nvSpPr>
        <p:spPr>
          <a:xfrm>
            <a:off x="6534764" y="2892041"/>
            <a:ext cx="5384040" cy="3108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Librería de machine learning para optimización de gradient-boosting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fundo en C++. No obstante, se puede desplegar en Python y Scala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1"/>
          <p:cNvPicPr preferRelativeResize="0"/>
          <p:nvPr/>
        </p:nvPicPr>
        <p:blipFill rotWithShape="1">
          <a:blip r:embed="rId3">
            <a:alphaModFix/>
          </a:blip>
          <a:srcRect b="0" l="25589" r="15148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9" name="Google Shape;269;p31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270" name="Google Shape;270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2" name="Google Shape;272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1"/>
          <p:cNvSpPr/>
          <p:nvPr/>
        </p:nvSpPr>
        <p:spPr>
          <a:xfrm>
            <a:off x="524898" y="3178793"/>
            <a:ext cx="1871462" cy="138707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cap="flat" cmpd="sng" w="127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1"/>
          <p:cNvSpPr/>
          <p:nvPr/>
        </p:nvSpPr>
        <p:spPr>
          <a:xfrm>
            <a:off x="2997371" y="3178793"/>
            <a:ext cx="2131887" cy="138707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cap="flat" cmpd="sng" w="127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381686" y="1006054"/>
            <a:ext cx="5435790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¿Qué hace el XGBoost popular?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612016" y="3441671"/>
            <a:ext cx="1697226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Velocidad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Rendimiento</a:t>
            </a:r>
            <a:r>
              <a:rPr b="1" i="0" lang="es-CO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77" name="Google Shape;277;p31"/>
          <p:cNvSpPr txBox="1"/>
          <p:nvPr/>
        </p:nvSpPr>
        <p:spPr>
          <a:xfrm>
            <a:off x="381686" y="2367852"/>
            <a:ext cx="5050488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3122128" y="3364518"/>
            <a:ext cx="1861525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C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Núcleo de algoritmos es paralelisable </a:t>
            </a:r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524898" y="4881461"/>
            <a:ext cx="1871462" cy="138707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cap="flat" cmpd="sng" w="127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508092" y="5161313"/>
            <a:ext cx="1871462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Consistentes resultados de salida 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2997371" y="4884429"/>
            <a:ext cx="2131887" cy="138707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cap="flat" cmpd="sng" w="127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2980565" y="4974853"/>
            <a:ext cx="2131886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Estado del arte de modelos ML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32"/>
          <p:cNvGrpSpPr/>
          <p:nvPr/>
        </p:nvGrpSpPr>
        <p:grpSpPr>
          <a:xfrm>
            <a:off x="0" y="-2"/>
            <a:ext cx="12192000" cy="6858002"/>
            <a:chOff x="0" y="317351"/>
            <a:chExt cx="12192000" cy="6858002"/>
          </a:xfrm>
        </p:grpSpPr>
        <p:pic>
          <p:nvPicPr>
            <p:cNvPr id="289" name="Google Shape;289;p32"/>
            <p:cNvPicPr preferRelativeResize="0"/>
            <p:nvPr/>
          </p:nvPicPr>
          <p:blipFill rotWithShape="1">
            <a:blip r:embed="rId3">
              <a:alphaModFix/>
            </a:blip>
            <a:srcRect b="7534" l="7812" r="781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1" name="Google Shape;29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2"/>
          <p:cNvSpPr txBox="1"/>
          <p:nvPr/>
        </p:nvSpPr>
        <p:spPr>
          <a:xfrm>
            <a:off x="409378" y="1492572"/>
            <a:ext cx="11468365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4400" u="none" cap="none" strike="noStrik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Conceptos básicos -  Arboles de decisión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7232013" y="3206095"/>
            <a:ext cx="4437392" cy="2246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Aprendiz base - Algoritmo de aprendizaje individual en un algoritmo ensemble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Compuesto por una serie de preguntas binarias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Las predicciones se producen en las «hojas» del árbol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32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295" name="Google Shape;295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7" name="Google Shape;297;p32"/>
          <p:cNvSpPr/>
          <p:nvPr/>
        </p:nvSpPr>
        <p:spPr>
          <a:xfrm>
            <a:off x="5985103" y="3796775"/>
            <a:ext cx="1297498" cy="58481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6477" y="2883775"/>
            <a:ext cx="4836031" cy="2704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33"/>
          <p:cNvGrpSpPr/>
          <p:nvPr/>
        </p:nvGrpSpPr>
        <p:grpSpPr>
          <a:xfrm>
            <a:off x="0" y="7893"/>
            <a:ext cx="12192000" cy="6858002"/>
            <a:chOff x="0" y="317351"/>
            <a:chExt cx="12192000" cy="6858002"/>
          </a:xfrm>
        </p:grpSpPr>
        <p:pic>
          <p:nvPicPr>
            <p:cNvPr id="305" name="Google Shape;305;p33"/>
            <p:cNvPicPr preferRelativeResize="0"/>
            <p:nvPr/>
          </p:nvPicPr>
          <p:blipFill rotWithShape="1">
            <a:blip r:embed="rId3">
              <a:alphaModFix/>
            </a:blip>
            <a:srcRect b="7534" l="7812" r="781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7" name="Google Shape;30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3"/>
          <p:cNvSpPr txBox="1"/>
          <p:nvPr/>
        </p:nvSpPr>
        <p:spPr>
          <a:xfrm>
            <a:off x="629178" y="2707432"/>
            <a:ext cx="4966249" cy="2308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4400" u="none" cap="none" strike="noStrik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¿</a:t>
            </a:r>
            <a:r>
              <a:rPr b="0" i="0" lang="es-CO" sz="4800" u="none" cap="none" strike="noStrik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Cómo gestionar el overfitting?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" name="Google Shape;309;p33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310" name="Google Shape;310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2" name="Google Shape;312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19203" y="1976002"/>
            <a:ext cx="4349560" cy="4134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34"/>
          <p:cNvGrpSpPr/>
          <p:nvPr/>
        </p:nvGrpSpPr>
        <p:grpSpPr>
          <a:xfrm>
            <a:off x="0" y="-2"/>
            <a:ext cx="12192000" cy="6858002"/>
            <a:chOff x="0" y="317351"/>
            <a:chExt cx="12192000" cy="6858002"/>
          </a:xfrm>
        </p:grpSpPr>
        <p:pic>
          <p:nvPicPr>
            <p:cNvPr id="319" name="Google Shape;319;p34"/>
            <p:cNvPicPr preferRelativeResize="0"/>
            <p:nvPr/>
          </p:nvPicPr>
          <p:blipFill rotWithShape="1">
            <a:blip r:embed="rId3">
              <a:alphaModFix/>
            </a:blip>
            <a:srcRect b="7534" l="7812" r="781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1" name="Google Shape;32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626477" y="1532457"/>
            <a:ext cx="9433245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4400" u="none" cap="none" strike="noStrik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Boosting – Visión General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>
            <a:off x="5985103" y="3164156"/>
            <a:ext cx="4912148" cy="2246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es un algoritmo específico de aprendizaje automático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Concepto que puede aplicarse a un conjunto de modelos "Metaalgoritmo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Metaalgoritmo conjunto utilizado para convertir muchos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 un aprendiz fuerte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34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325" name="Google Shape;325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Google Shape;327;p34"/>
          <p:cNvSpPr/>
          <p:nvPr/>
        </p:nvSpPr>
        <p:spPr>
          <a:xfrm>
            <a:off x="3834353" y="3702705"/>
            <a:ext cx="1297498" cy="58481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Qué es Boosting? - DataSmarts" id="328" name="Google Shape;328;p34"/>
          <p:cNvPicPr preferRelativeResize="0"/>
          <p:nvPr/>
        </p:nvPicPr>
        <p:blipFill rotWithShape="1">
          <a:blip r:embed="rId8">
            <a:alphaModFix/>
          </a:blip>
          <a:srcRect b="9779" l="34603" r="32320" t="30633"/>
          <a:stretch/>
        </p:blipFill>
        <p:spPr>
          <a:xfrm>
            <a:off x="650452" y="2699256"/>
            <a:ext cx="2963649" cy="3004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35"/>
          <p:cNvGrpSpPr/>
          <p:nvPr/>
        </p:nvGrpSpPr>
        <p:grpSpPr>
          <a:xfrm>
            <a:off x="0" y="-2"/>
            <a:ext cx="12192000" cy="6858002"/>
            <a:chOff x="0" y="317351"/>
            <a:chExt cx="12192000" cy="6858002"/>
          </a:xfrm>
        </p:grpSpPr>
        <p:pic>
          <p:nvPicPr>
            <p:cNvPr id="335" name="Google Shape;335;p35"/>
            <p:cNvPicPr preferRelativeResize="0"/>
            <p:nvPr/>
          </p:nvPicPr>
          <p:blipFill rotWithShape="1">
            <a:blip r:embed="rId3">
              <a:alphaModFix/>
            </a:blip>
            <a:srcRect b="7534" l="7812" r="781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7" name="Google Shape;33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5"/>
          <p:cNvSpPr txBox="1"/>
          <p:nvPr/>
        </p:nvSpPr>
        <p:spPr>
          <a:xfrm>
            <a:off x="626477" y="1412068"/>
            <a:ext cx="11146423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4400" u="none" cap="none" strike="noStrik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Conceptos básicos – Aprendices débiles y fuertes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5"/>
          <p:cNvSpPr txBox="1"/>
          <p:nvPr/>
        </p:nvSpPr>
        <p:spPr>
          <a:xfrm>
            <a:off x="6223000" y="3152828"/>
            <a:ext cx="5549900" cy="2862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Aprendiz débil: Algoritmo ML que es ligeramente mejor que el azar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Ejemplo: Árbol de decisión cuyas predicciones son ligeramente mejores que el 50%.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Boosting convierte una colección de aprendices débiles en un aprendiz fuerte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Aprendiz fuerte: Cualquier algoritmo que pueda ajustarse para lograr un buen rendimiento.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0" name="Google Shape;340;p35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341" name="Google Shape;341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3" name="Google Shape;343;p35"/>
          <p:cNvSpPr/>
          <p:nvPr/>
        </p:nvSpPr>
        <p:spPr>
          <a:xfrm>
            <a:off x="4872669" y="4270647"/>
            <a:ext cx="1112434" cy="50047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l Machine learning en la industria - ATRIA Innovation" id="344" name="Google Shape;344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5377" y="3303703"/>
            <a:ext cx="3716923" cy="2560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36"/>
          <p:cNvGrpSpPr/>
          <p:nvPr/>
        </p:nvGrpSpPr>
        <p:grpSpPr>
          <a:xfrm>
            <a:off x="0" y="0"/>
            <a:ext cx="12192000" cy="6858002"/>
            <a:chOff x="0" y="317351"/>
            <a:chExt cx="12192000" cy="6858002"/>
          </a:xfrm>
        </p:grpSpPr>
        <p:pic>
          <p:nvPicPr>
            <p:cNvPr id="351" name="Google Shape;351;p36"/>
            <p:cNvPicPr preferRelativeResize="0"/>
            <p:nvPr/>
          </p:nvPicPr>
          <p:blipFill rotWithShape="1">
            <a:blip r:embed="rId3">
              <a:alphaModFix/>
            </a:blip>
            <a:srcRect b="7534" l="7812" r="781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3" name="Google Shape;35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6"/>
          <p:cNvSpPr txBox="1"/>
          <p:nvPr/>
        </p:nvSpPr>
        <p:spPr>
          <a:xfrm>
            <a:off x="651877" y="1604830"/>
            <a:ext cx="6428595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4400" u="none" cap="none" strike="noStrik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Conceptos básicos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6"/>
          <p:cNvSpPr txBox="1"/>
          <p:nvPr/>
        </p:nvSpPr>
        <p:spPr>
          <a:xfrm>
            <a:off x="258530" y="2869515"/>
            <a:ext cx="4682866" cy="258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¿Cómo se alcanza el boosting?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6"/>
          <p:cNvSpPr txBox="1"/>
          <p:nvPr/>
        </p:nvSpPr>
        <p:spPr>
          <a:xfrm>
            <a:off x="5979269" y="2869515"/>
            <a:ext cx="5985101" cy="3108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Aprendizaje iterativo de un conjunto de modelos débiles en subconjuntos de datos.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Ponderación de cada predicción débil en función del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cada modelo débil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" name="Google Shape;357;p36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358" name="Google Shape;358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0" name="Google Shape;360;p36"/>
          <p:cNvSpPr/>
          <p:nvPr/>
        </p:nvSpPr>
        <p:spPr>
          <a:xfrm>
            <a:off x="4634952" y="3838950"/>
            <a:ext cx="1297498" cy="58481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37"/>
          <p:cNvGrpSpPr/>
          <p:nvPr/>
        </p:nvGrpSpPr>
        <p:grpSpPr>
          <a:xfrm>
            <a:off x="0" y="-2"/>
            <a:ext cx="12192000" cy="6858002"/>
            <a:chOff x="0" y="317351"/>
            <a:chExt cx="12192000" cy="6858002"/>
          </a:xfrm>
        </p:grpSpPr>
        <p:pic>
          <p:nvPicPr>
            <p:cNvPr id="367" name="Google Shape;367;p37"/>
            <p:cNvPicPr preferRelativeResize="0"/>
            <p:nvPr/>
          </p:nvPicPr>
          <p:blipFill rotWithShape="1">
            <a:blip r:embed="rId3">
              <a:alphaModFix/>
            </a:blip>
            <a:srcRect b="7534" l="7812" r="781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9" name="Google Shape;369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7"/>
          <p:cNvSpPr txBox="1"/>
          <p:nvPr/>
        </p:nvSpPr>
        <p:spPr>
          <a:xfrm>
            <a:off x="6647250" y="2493713"/>
            <a:ext cx="5150225" cy="3108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Combinar las predicciones ponderadas para obtener una única predicción ponderada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... que es mucho mejor que las predicciones individuales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individuales.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" name="Google Shape;371;p37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372" name="Google Shape;372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" name="Google Shape;374;p37"/>
          <p:cNvSpPr/>
          <p:nvPr/>
        </p:nvSpPr>
        <p:spPr>
          <a:xfrm>
            <a:off x="5024798" y="3825738"/>
            <a:ext cx="1297498" cy="58481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chine Learning | DoiT International" id="375" name="Google Shape;375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8544" y="1825464"/>
            <a:ext cx="4051300" cy="44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38"/>
          <p:cNvGrpSpPr/>
          <p:nvPr/>
        </p:nvGrpSpPr>
        <p:grpSpPr>
          <a:xfrm>
            <a:off x="0" y="-2"/>
            <a:ext cx="12192000" cy="6858002"/>
            <a:chOff x="0" y="317351"/>
            <a:chExt cx="12192000" cy="6858002"/>
          </a:xfrm>
        </p:grpSpPr>
        <p:pic>
          <p:nvPicPr>
            <p:cNvPr id="382" name="Google Shape;382;p38"/>
            <p:cNvPicPr preferRelativeResize="0"/>
            <p:nvPr/>
          </p:nvPicPr>
          <p:blipFill rotWithShape="1">
            <a:blip r:embed="rId3">
              <a:alphaModFix/>
            </a:blip>
            <a:srcRect b="7534" l="7812" r="781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4" name="Google Shape;38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8"/>
          <p:cNvSpPr txBox="1"/>
          <p:nvPr/>
        </p:nvSpPr>
        <p:spPr>
          <a:xfrm>
            <a:off x="200939" y="1505900"/>
            <a:ext cx="11568327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4400" u="none" cap="none" strike="noStrik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Evaluación de modelos – Cross validation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38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387" name="Google Shape;387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9" name="Google Shape;389;p38"/>
          <p:cNvSpPr txBox="1"/>
          <p:nvPr/>
        </p:nvSpPr>
        <p:spPr>
          <a:xfrm>
            <a:off x="4925665" y="3428999"/>
            <a:ext cx="6952078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Validación cruzada: Método robusto para estimar el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rendimiento de un modelo en datos no vistos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 muchas divisiones de entrenamiento/pruebas no solapadas en los datos de entrenamiento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 del rendimiento medio del conjunto de pruebas en todas las divisiones de datos.</a:t>
            </a:r>
            <a:endParaRPr/>
          </a:p>
        </p:txBody>
      </p:sp>
      <p:pic>
        <p:nvPicPr>
          <p:cNvPr descr="Cross-Validation en Python" id="390" name="Google Shape;390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4257" y="2772712"/>
            <a:ext cx="4046595" cy="338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9"/>
          <p:cNvPicPr preferRelativeResize="0"/>
          <p:nvPr/>
        </p:nvPicPr>
        <p:blipFill rotWithShape="1">
          <a:blip r:embed="rId4">
            <a:alphaModFix/>
          </a:blip>
          <a:srcRect b="0" l="25589" r="15148" t="0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5772925" y="1359833"/>
            <a:ext cx="6145879" cy="1051875"/>
          </a:xfrm>
          <a:prstGeom prst="rect">
            <a:avLst/>
          </a:prstGeom>
          <a:solidFill>
            <a:srgbClr val="D2A6FF">
              <a:alpha val="87450"/>
            </a:srgbClr>
          </a:solidFill>
          <a:ln cap="flat" cmpd="sng" w="12700">
            <a:solidFill>
              <a:srgbClr val="ADF6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9"/>
          <p:cNvSpPr txBox="1"/>
          <p:nvPr/>
        </p:nvSpPr>
        <p:spPr>
          <a:xfrm>
            <a:off x="5772926" y="1617187"/>
            <a:ext cx="6554206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Cuando usar XGBoost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39"/>
          <p:cNvGrpSpPr/>
          <p:nvPr/>
        </p:nvGrpSpPr>
        <p:grpSpPr>
          <a:xfrm>
            <a:off x="601045" y="195198"/>
            <a:ext cx="10989910" cy="770002"/>
            <a:chOff x="626478" y="195198"/>
            <a:chExt cx="10989910" cy="770002"/>
          </a:xfrm>
        </p:grpSpPr>
        <p:pic>
          <p:nvPicPr>
            <p:cNvPr id="401" name="Google Shape;401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2397" y="195198"/>
              <a:ext cx="1423991" cy="770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6478" y="390743"/>
              <a:ext cx="1088022" cy="3789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3" name="Google Shape;403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8330" y="535305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9"/>
          <p:cNvSpPr txBox="1"/>
          <p:nvPr/>
        </p:nvSpPr>
        <p:spPr>
          <a:xfrm>
            <a:off x="6534764" y="2892041"/>
            <a:ext cx="5384040" cy="3170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C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Tiene un gran número de muestras de entrenamiento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C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Más de 1000 muestras de entrenamiento y menos de 100 características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C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 de características &lt; número de muestras de entrenamiento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C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Tiene una mezcla de características categóricas y numéricas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C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sólo características numéricas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/>
          <p:cNvGrpSpPr/>
          <p:nvPr/>
        </p:nvGrpSpPr>
        <p:grpSpPr>
          <a:xfrm>
            <a:off x="0" y="-1"/>
            <a:ext cx="12192000" cy="6858002"/>
            <a:chOff x="0" y="317351"/>
            <a:chExt cx="12192000" cy="6858002"/>
          </a:xfrm>
        </p:grpSpPr>
        <p:pic>
          <p:nvPicPr>
            <p:cNvPr id="106" name="Google Shape;106;p2"/>
            <p:cNvPicPr preferRelativeResize="0"/>
            <p:nvPr/>
          </p:nvPicPr>
          <p:blipFill rotWithShape="1">
            <a:blip r:embed="rId3">
              <a:alphaModFix/>
            </a:blip>
            <a:srcRect b="7534" l="7812" r="781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/>
          <p:nvPr/>
        </p:nvSpPr>
        <p:spPr>
          <a:xfrm>
            <a:off x="2753576" y="1352266"/>
            <a:ext cx="7106881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CO" sz="5000" u="none" cap="none" strike="noStrike">
                <a:solidFill>
                  <a:srgbClr val="D2A6FF"/>
                </a:solidFill>
                <a:latin typeface="Arial"/>
                <a:ea typeface="Arial"/>
                <a:cs typeface="Arial"/>
                <a:sym typeface="Arial"/>
              </a:rPr>
              <a:t>Tabla de contenidos</a:t>
            </a:r>
            <a:endParaRPr b="0" i="0" sz="5000" u="none" cap="none" strike="noStrike">
              <a:solidFill>
                <a:srgbClr val="D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3476266" y="2461172"/>
            <a:ext cx="790226" cy="790226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3476266" y="3603906"/>
            <a:ext cx="790226" cy="790226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3476266" y="4757859"/>
            <a:ext cx="790226" cy="790226"/>
          </a:xfrm>
          <a:prstGeom prst="ellipse">
            <a:avLst/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4630461" y="2580983"/>
            <a:ext cx="4191000" cy="660742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4630461" y="3668648"/>
            <a:ext cx="4191000" cy="660742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4630461" y="4822601"/>
            <a:ext cx="4191000" cy="660742"/>
          </a:xfrm>
          <a:prstGeom prst="roundRect">
            <a:avLst>
              <a:gd fmla="val 16667" name="adj"/>
            </a:avLst>
          </a:prstGeom>
          <a:solidFill>
            <a:srgbClr val="ADF6F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DF6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587006" y="2520035"/>
            <a:ext cx="58668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3595092" y="3687327"/>
            <a:ext cx="58668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578039" y="4822601"/>
            <a:ext cx="58668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4575277" y="2627809"/>
            <a:ext cx="4369907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O" sz="32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Conceptos básicos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4828420" y="3620092"/>
            <a:ext cx="3795082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Introducción XGBoost</a:t>
            </a:r>
            <a:r>
              <a:rPr b="0" i="0" lang="es-CO" sz="40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4862690" y="4939075"/>
            <a:ext cx="3795082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Modelos/Boosting/usos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2"/>
          <p:cNvCxnSpPr>
            <a:stCxn id="110" idx="4"/>
            <a:endCxn id="111" idx="0"/>
          </p:cNvCxnSpPr>
          <p:nvPr/>
        </p:nvCxnSpPr>
        <p:spPr>
          <a:xfrm>
            <a:off x="3871379" y="3251398"/>
            <a:ext cx="0" cy="3525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3" name="Google Shape;123;p2"/>
          <p:cNvCxnSpPr>
            <a:stCxn id="117" idx="2"/>
          </p:cNvCxnSpPr>
          <p:nvPr/>
        </p:nvCxnSpPr>
        <p:spPr>
          <a:xfrm>
            <a:off x="3888432" y="4395213"/>
            <a:ext cx="0" cy="345000"/>
          </a:xfrm>
          <a:prstGeom prst="straightConnector1">
            <a:avLst/>
          </a:prstGeom>
          <a:noFill/>
          <a:ln cap="flat" cmpd="sng" w="381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24" name="Google Shape;124;p2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125" name="Google Shape;125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0"/>
          <p:cNvPicPr preferRelativeResize="0"/>
          <p:nvPr/>
        </p:nvPicPr>
        <p:blipFill rotWithShape="1">
          <a:blip r:embed="rId3">
            <a:alphaModFix/>
          </a:blip>
          <a:srcRect b="0" l="25589" r="15148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2" name="Google Shape;412;p40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413" name="Google Shape;413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5" name="Google Shape;415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0"/>
          <p:cNvSpPr/>
          <p:nvPr/>
        </p:nvSpPr>
        <p:spPr>
          <a:xfrm>
            <a:off x="664598" y="2670793"/>
            <a:ext cx="1871462" cy="138707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cap="flat" cmpd="sng" w="127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0"/>
          <p:cNvSpPr/>
          <p:nvPr/>
        </p:nvSpPr>
        <p:spPr>
          <a:xfrm>
            <a:off x="3137071" y="2670793"/>
            <a:ext cx="2131887" cy="138707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cap="flat" cmpd="sng" w="127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0"/>
          <p:cNvSpPr txBox="1"/>
          <p:nvPr/>
        </p:nvSpPr>
        <p:spPr>
          <a:xfrm>
            <a:off x="381686" y="1006054"/>
            <a:ext cx="5435790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¿Cuándo no usar XGBoost?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0"/>
          <p:cNvSpPr txBox="1"/>
          <p:nvPr/>
        </p:nvSpPr>
        <p:spPr>
          <a:xfrm>
            <a:off x="647792" y="3035271"/>
            <a:ext cx="1871462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Procesamiento de imágenes </a:t>
            </a:r>
            <a:endParaRPr/>
          </a:p>
        </p:txBody>
      </p:sp>
      <p:sp>
        <p:nvSpPr>
          <p:cNvPr id="420" name="Google Shape;420;p40"/>
          <p:cNvSpPr txBox="1"/>
          <p:nvPr/>
        </p:nvSpPr>
        <p:spPr>
          <a:xfrm>
            <a:off x="3120265" y="2982674"/>
            <a:ext cx="2131886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C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Visión computacional</a:t>
            </a:r>
            <a:endParaRPr/>
          </a:p>
        </p:txBody>
      </p:sp>
      <p:sp>
        <p:nvSpPr>
          <p:cNvPr id="421" name="Google Shape;421;p40"/>
          <p:cNvSpPr/>
          <p:nvPr/>
        </p:nvSpPr>
        <p:spPr>
          <a:xfrm>
            <a:off x="664598" y="4373461"/>
            <a:ext cx="1871462" cy="138707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cap="flat" cmpd="sng" w="127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0"/>
          <p:cNvSpPr txBox="1"/>
          <p:nvPr/>
        </p:nvSpPr>
        <p:spPr>
          <a:xfrm>
            <a:off x="647792" y="4475513"/>
            <a:ext cx="1871462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NLP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Entendimiento del problema</a:t>
            </a:r>
            <a:endParaRPr/>
          </a:p>
        </p:txBody>
      </p:sp>
      <p:sp>
        <p:nvSpPr>
          <p:cNvPr id="423" name="Google Shape;423;p40"/>
          <p:cNvSpPr/>
          <p:nvPr/>
        </p:nvSpPr>
        <p:spPr>
          <a:xfrm>
            <a:off x="3137071" y="4376429"/>
            <a:ext cx="2131887" cy="138707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cap="flat" cmpd="sng" w="127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0"/>
          <p:cNvSpPr txBox="1"/>
          <p:nvPr/>
        </p:nvSpPr>
        <p:spPr>
          <a:xfrm>
            <a:off x="3137072" y="4721734"/>
            <a:ext cx="2131886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C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Tamaño de los datos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4967" y="4641265"/>
            <a:ext cx="4090045" cy="1337397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2"/>
          <p:cNvSpPr txBox="1"/>
          <p:nvPr/>
        </p:nvSpPr>
        <p:spPr>
          <a:xfrm>
            <a:off x="1228592" y="584928"/>
            <a:ext cx="956666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s-CO" sz="72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LOGOS: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12"/>
          <p:cNvPicPr preferRelativeResize="0"/>
          <p:nvPr/>
        </p:nvPicPr>
        <p:blipFill rotWithShape="1">
          <a:blip r:embed="rId4">
            <a:alphaModFix/>
          </a:blip>
          <a:srcRect b="16481" l="8008" r="6928" t="20497"/>
          <a:stretch/>
        </p:blipFill>
        <p:spPr>
          <a:xfrm>
            <a:off x="4869436" y="2808048"/>
            <a:ext cx="2453130" cy="8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8592" y="2808048"/>
            <a:ext cx="1854985" cy="64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79763" y="2695554"/>
            <a:ext cx="2027639" cy="1096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7743" y="398399"/>
            <a:ext cx="1088021" cy="37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02119" y="199927"/>
            <a:ext cx="1423991" cy="77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13"/>
          <p:cNvGrpSpPr/>
          <p:nvPr/>
        </p:nvGrpSpPr>
        <p:grpSpPr>
          <a:xfrm>
            <a:off x="0" y="-1"/>
            <a:ext cx="12192000" cy="6858002"/>
            <a:chOff x="0" y="317351"/>
            <a:chExt cx="12192000" cy="6858002"/>
          </a:xfrm>
        </p:grpSpPr>
        <p:pic>
          <p:nvPicPr>
            <p:cNvPr id="443" name="Google Shape;443;p13"/>
            <p:cNvPicPr preferRelativeResize="0"/>
            <p:nvPr/>
          </p:nvPicPr>
          <p:blipFill rotWithShape="1">
            <a:blip r:embed="rId3">
              <a:alphaModFix/>
            </a:blip>
            <a:srcRect b="7534" l="7812" r="781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5" name="Google Shape;44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0554" y="1970769"/>
            <a:ext cx="7510889" cy="291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92280" y="324169"/>
            <a:ext cx="3007439" cy="144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12776" y="5933677"/>
            <a:ext cx="2164967" cy="669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" name="Google Shape;448;p13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449" name="Google Shape;449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5"/>
          <p:cNvPicPr preferRelativeResize="0"/>
          <p:nvPr/>
        </p:nvPicPr>
        <p:blipFill rotWithShape="1">
          <a:blip r:embed="rId4">
            <a:alphaModFix/>
          </a:blip>
          <a:srcRect b="0" l="25589" r="15148" t="0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5772926" y="1359834"/>
            <a:ext cx="5384039" cy="635000"/>
          </a:xfrm>
          <a:prstGeom prst="rect">
            <a:avLst/>
          </a:prstGeom>
          <a:solidFill>
            <a:srgbClr val="D2A6FF">
              <a:alpha val="87450"/>
            </a:srgbClr>
          </a:solidFill>
          <a:ln cap="flat" cmpd="sng" w="12700">
            <a:solidFill>
              <a:srgbClr val="ADF6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5907154" y="1322668"/>
            <a:ext cx="5361073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44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Conceptos básicos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5"/>
          <p:cNvGrpSpPr/>
          <p:nvPr/>
        </p:nvGrpSpPr>
        <p:grpSpPr>
          <a:xfrm>
            <a:off x="601045" y="195198"/>
            <a:ext cx="10989910" cy="770002"/>
            <a:chOff x="626478" y="195198"/>
            <a:chExt cx="10989910" cy="770002"/>
          </a:xfrm>
        </p:grpSpPr>
        <p:pic>
          <p:nvPicPr>
            <p:cNvPr id="137" name="Google Shape;137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2397" y="195198"/>
              <a:ext cx="1423991" cy="770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6478" y="390743"/>
              <a:ext cx="1088022" cy="3789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" name="Google Shape;13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8330" y="535305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 txBox="1"/>
          <p:nvPr/>
        </p:nvSpPr>
        <p:spPr>
          <a:xfrm>
            <a:off x="6565900" y="2175779"/>
            <a:ext cx="5384040" cy="1815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Modelos de aprendizaje supervisado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-Arboles de decisión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-Boosting </a:t>
            </a:r>
            <a:endParaRPr/>
          </a:p>
        </p:txBody>
      </p:sp>
      <p:pic>
        <p:nvPicPr>
          <p:cNvPr descr="Qué son los árboles de decisión y para qué sirven - Máxima Formación" id="141" name="Google Shape;141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76212" y="4075329"/>
            <a:ext cx="3214743" cy="2255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 b="0" l="25589" r="15148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059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" name="Google Shape;149;p6"/>
          <p:cNvGrpSpPr/>
          <p:nvPr/>
        </p:nvGrpSpPr>
        <p:grpSpPr>
          <a:xfrm>
            <a:off x="597743" y="203053"/>
            <a:ext cx="10996514" cy="770002"/>
            <a:chOff x="597743" y="203053"/>
            <a:chExt cx="10996514" cy="770002"/>
          </a:xfrm>
        </p:grpSpPr>
        <p:pic>
          <p:nvPicPr>
            <p:cNvPr id="150" name="Google Shape;150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743" y="398399"/>
              <a:ext cx="1088021" cy="379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70585" y="203053"/>
              <a:ext cx="1423672" cy="770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" name="Google Shape;15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8573" y="5482507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/>
          <p:nvPr/>
        </p:nvSpPr>
        <p:spPr>
          <a:xfrm>
            <a:off x="524898" y="3178793"/>
            <a:ext cx="1871462" cy="138707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cap="flat" cmpd="sng" w="127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2997371" y="3178793"/>
            <a:ext cx="2131887" cy="138707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cap="flat" cmpd="sng" w="127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381686" y="1006054"/>
            <a:ext cx="5435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rgbClr val="001059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Entender los detalles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"/>
          <p:cNvSpPr txBox="1"/>
          <p:nvPr/>
        </p:nvSpPr>
        <p:spPr>
          <a:xfrm>
            <a:off x="683516" y="3429000"/>
            <a:ext cx="1521802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O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Confiar sobre las etiquetas de los datos </a:t>
            </a:r>
            <a:endParaRPr/>
          </a:p>
        </p:txBody>
      </p:sp>
      <p:sp>
        <p:nvSpPr>
          <p:cNvPr id="157" name="Google Shape;157;p6"/>
          <p:cNvSpPr txBox="1"/>
          <p:nvPr/>
        </p:nvSpPr>
        <p:spPr>
          <a:xfrm>
            <a:off x="381686" y="2073325"/>
            <a:ext cx="5050488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rgbClr val="001059"/>
                </a:solidFill>
                <a:latin typeface="Nunito Sans"/>
                <a:ea typeface="Nunito Sans"/>
                <a:cs typeface="Nunito Sans"/>
                <a:sym typeface="Nunito Sans"/>
              </a:rPr>
              <a:t>Conceptos calves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6"/>
          <p:cNvSpPr txBox="1"/>
          <p:nvPr/>
        </p:nvSpPr>
        <p:spPr>
          <a:xfrm>
            <a:off x="3099581" y="3213848"/>
            <a:ext cx="1861525" cy="13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CO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Tener algún entendimiento del comportamiento pasado </a:t>
            </a:r>
            <a:endParaRPr/>
          </a:p>
        </p:txBody>
      </p:sp>
      <p:sp>
        <p:nvSpPr>
          <p:cNvPr id="159" name="Google Shape;159;p6"/>
          <p:cNvSpPr/>
          <p:nvPr/>
        </p:nvSpPr>
        <p:spPr>
          <a:xfrm>
            <a:off x="524898" y="4881461"/>
            <a:ext cx="1871462" cy="138707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cap="flat" cmpd="sng" w="127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 txBox="1"/>
          <p:nvPr/>
        </p:nvSpPr>
        <p:spPr>
          <a:xfrm>
            <a:off x="508092" y="5161313"/>
            <a:ext cx="1871462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Entrenamiento de los datos </a:t>
            </a:r>
            <a:endParaRPr/>
          </a:p>
        </p:txBody>
      </p:sp>
      <p:sp>
        <p:nvSpPr>
          <p:cNvPr id="161" name="Google Shape;161;p6"/>
          <p:cNvSpPr/>
          <p:nvPr/>
        </p:nvSpPr>
        <p:spPr>
          <a:xfrm>
            <a:off x="2997371" y="4884429"/>
            <a:ext cx="2131887" cy="138707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0F4FD"/>
              </a:gs>
              <a:gs pos="100000">
                <a:srgbClr val="D2A6FF"/>
              </a:gs>
            </a:gsLst>
            <a:lin ang="0" scaled="0"/>
          </a:gradFill>
          <a:ln cap="flat" cmpd="sng" w="12700">
            <a:solidFill>
              <a:srgbClr val="D2A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 txBox="1"/>
          <p:nvPr/>
        </p:nvSpPr>
        <p:spPr>
          <a:xfrm>
            <a:off x="3122128" y="5121440"/>
            <a:ext cx="1838978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Etiquetas de 0 y 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7"/>
          <p:cNvGrpSpPr/>
          <p:nvPr/>
        </p:nvGrpSpPr>
        <p:grpSpPr>
          <a:xfrm>
            <a:off x="0" y="0"/>
            <a:ext cx="12192000" cy="6858002"/>
            <a:chOff x="0" y="317351"/>
            <a:chExt cx="12192000" cy="6858002"/>
          </a:xfrm>
        </p:grpSpPr>
        <p:pic>
          <p:nvPicPr>
            <p:cNvPr id="169" name="Google Shape;169;p7"/>
            <p:cNvPicPr preferRelativeResize="0"/>
            <p:nvPr/>
          </p:nvPicPr>
          <p:blipFill rotWithShape="1">
            <a:blip r:embed="rId3">
              <a:alphaModFix/>
            </a:blip>
            <a:srcRect b="7534" l="7812" r="781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1" name="Google Shape;17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/>
          <p:cNvSpPr txBox="1"/>
          <p:nvPr/>
        </p:nvSpPr>
        <p:spPr>
          <a:xfrm>
            <a:off x="443703" y="1286290"/>
            <a:ext cx="6428595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4400" u="none" cap="none" strike="noStrik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Aplicaciones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" name="Google Shape;173;p7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174" name="Google Shape;174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" name="Google Shape;17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7801" y="3005260"/>
            <a:ext cx="3160329" cy="17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75931" y="2760697"/>
            <a:ext cx="3648427" cy="236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63199" y="2547213"/>
            <a:ext cx="3914544" cy="257837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"/>
          <p:cNvSpPr txBox="1"/>
          <p:nvPr/>
        </p:nvSpPr>
        <p:spPr>
          <a:xfrm>
            <a:off x="374186" y="5328296"/>
            <a:ext cx="288411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Una especifica imagen contiene una cara de una persona </a:t>
            </a:r>
            <a:endParaRPr/>
          </a:p>
        </p:txBody>
      </p:sp>
      <p:sp>
        <p:nvSpPr>
          <p:cNvPr id="180" name="Google Shape;180;p7"/>
          <p:cNvSpPr txBox="1"/>
          <p:nvPr/>
        </p:nvSpPr>
        <p:spPr>
          <a:xfrm>
            <a:off x="4350959" y="5530132"/>
            <a:ext cx="288411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¿Comprará una persona el paquete de seguros que le ofrezcan?</a:t>
            </a:r>
            <a:endParaRPr/>
          </a:p>
        </p:txBody>
      </p:sp>
      <p:sp>
        <p:nvSpPr>
          <p:cNvPr id="181" name="Google Shape;181;p7"/>
          <p:cNvSpPr txBox="1"/>
          <p:nvPr/>
        </p:nvSpPr>
        <p:spPr>
          <a:xfrm>
            <a:off x="8271479" y="5511546"/>
            <a:ext cx="28841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Clasificar las especies de un ave determinada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6"/>
          <p:cNvGrpSpPr/>
          <p:nvPr/>
        </p:nvGrpSpPr>
        <p:grpSpPr>
          <a:xfrm>
            <a:off x="0" y="-2"/>
            <a:ext cx="12192000" cy="6858002"/>
            <a:chOff x="0" y="317351"/>
            <a:chExt cx="12192000" cy="6858002"/>
          </a:xfrm>
        </p:grpSpPr>
        <p:pic>
          <p:nvPicPr>
            <p:cNvPr id="188" name="Google Shape;188;p26"/>
            <p:cNvPicPr preferRelativeResize="0"/>
            <p:nvPr/>
          </p:nvPicPr>
          <p:blipFill rotWithShape="1">
            <a:blip r:embed="rId3">
              <a:alphaModFix/>
            </a:blip>
            <a:srcRect b="7534" l="7812" r="781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0" name="Google Shape;19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426288" y="1254016"/>
            <a:ext cx="6428595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4400" u="none" cap="none" strike="noStrik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Conceptos básicos: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6562940" y="2540308"/>
            <a:ext cx="5150225" cy="2862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Área bajo la curva ROC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Más grande el área bajo la curva ROC = mejor modelo 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26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194" name="Google Shape;194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" name="Google Shape;196;p26"/>
          <p:cNvSpPr/>
          <p:nvPr/>
        </p:nvSpPr>
        <p:spPr>
          <a:xfrm>
            <a:off x="5265442" y="3842626"/>
            <a:ext cx="1297498" cy="58481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86149" y="2328633"/>
            <a:ext cx="3442400" cy="327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7"/>
          <p:cNvGrpSpPr/>
          <p:nvPr/>
        </p:nvGrpSpPr>
        <p:grpSpPr>
          <a:xfrm>
            <a:off x="0" y="-2"/>
            <a:ext cx="12192000" cy="6858002"/>
            <a:chOff x="0" y="317351"/>
            <a:chExt cx="12192000" cy="6858002"/>
          </a:xfrm>
        </p:grpSpPr>
        <p:pic>
          <p:nvPicPr>
            <p:cNvPr id="204" name="Google Shape;204;p27"/>
            <p:cNvPicPr preferRelativeResize="0"/>
            <p:nvPr/>
          </p:nvPicPr>
          <p:blipFill rotWithShape="1">
            <a:blip r:embed="rId3">
              <a:alphaModFix/>
            </a:blip>
            <a:srcRect b="7534" l="7812" r="781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6" name="Google Shape;20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/>
        </p:nvSpPr>
        <p:spPr>
          <a:xfrm>
            <a:off x="381318" y="1287592"/>
            <a:ext cx="6428595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4400" u="none" cap="none" strike="noStrik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Conceptos básicos: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224044" y="2576472"/>
            <a:ext cx="4817354" cy="1754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Matriz de confusión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27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210" name="Google Shape;210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27"/>
          <p:cNvSpPr/>
          <p:nvPr/>
        </p:nvSpPr>
        <p:spPr>
          <a:xfrm>
            <a:off x="4392649" y="3230726"/>
            <a:ext cx="1297498" cy="58481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39216" y="2573884"/>
            <a:ext cx="5213071" cy="1680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/>
        </p:nvSpPr>
        <p:spPr>
          <a:xfrm>
            <a:off x="224044" y="4909330"/>
            <a:ext cx="4508620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Precisión</a:t>
            </a:r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54688" y="4831838"/>
            <a:ext cx="3141844" cy="116823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/>
          <p:nvPr/>
        </p:nvSpPr>
        <p:spPr>
          <a:xfrm>
            <a:off x="4392649" y="4985592"/>
            <a:ext cx="1297498" cy="58481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8"/>
          <p:cNvGrpSpPr/>
          <p:nvPr/>
        </p:nvGrpSpPr>
        <p:grpSpPr>
          <a:xfrm>
            <a:off x="0" y="-2"/>
            <a:ext cx="12192000" cy="6858002"/>
            <a:chOff x="0" y="317351"/>
            <a:chExt cx="12192000" cy="6858002"/>
          </a:xfrm>
        </p:grpSpPr>
        <p:pic>
          <p:nvPicPr>
            <p:cNvPr id="223" name="Google Shape;223;p28"/>
            <p:cNvPicPr preferRelativeResize="0"/>
            <p:nvPr/>
          </p:nvPicPr>
          <p:blipFill rotWithShape="1">
            <a:blip r:embed="rId3">
              <a:alphaModFix/>
            </a:blip>
            <a:srcRect b="7534" l="7812" r="781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5" name="Google Shape;22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/>
        </p:nvSpPr>
        <p:spPr>
          <a:xfrm>
            <a:off x="438687" y="1377496"/>
            <a:ext cx="6428595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4400" u="none" cap="none" strike="noStrik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Otras consideraciones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626477" y="2699268"/>
            <a:ext cx="6528211" cy="267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Características numéricas y categóricas 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Características que estén escaladas para su análisis y procesamiento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Dumificar las variables que son categóricas  </a:t>
            </a:r>
            <a:endParaRPr/>
          </a:p>
        </p:txBody>
      </p:sp>
      <p:grpSp>
        <p:nvGrpSpPr>
          <p:cNvPr id="228" name="Google Shape;228;p28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229" name="Google Shape;229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1" name="Google Shape;231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54688" y="2384790"/>
            <a:ext cx="4535458" cy="3453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29"/>
          <p:cNvGrpSpPr/>
          <p:nvPr/>
        </p:nvGrpSpPr>
        <p:grpSpPr>
          <a:xfrm>
            <a:off x="0" y="0"/>
            <a:ext cx="12192000" cy="6858002"/>
            <a:chOff x="0" y="317351"/>
            <a:chExt cx="12192000" cy="6858002"/>
          </a:xfrm>
        </p:grpSpPr>
        <p:pic>
          <p:nvPicPr>
            <p:cNvPr id="238" name="Google Shape;238;p29"/>
            <p:cNvPicPr preferRelativeResize="0"/>
            <p:nvPr/>
          </p:nvPicPr>
          <p:blipFill rotWithShape="1">
            <a:blip r:embed="rId3">
              <a:alphaModFix/>
            </a:blip>
            <a:srcRect b="7534" l="7812" r="781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317351"/>
              <a:ext cx="12192000" cy="6858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0" name="Google Shape;24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518" y="165438"/>
            <a:ext cx="2339170" cy="11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 txBox="1"/>
          <p:nvPr/>
        </p:nvSpPr>
        <p:spPr>
          <a:xfrm>
            <a:off x="626477" y="1671372"/>
            <a:ext cx="9433245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4400" u="none" cap="none" strike="noStrike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Sistemas de Recomendaciones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6714951" y="2774583"/>
            <a:ext cx="5150225" cy="2862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Recomendación de un ítem a un usuario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Basado sobre la historia del consumo y perfil 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29"/>
          <p:cNvGrpSpPr/>
          <p:nvPr/>
        </p:nvGrpSpPr>
        <p:grpSpPr>
          <a:xfrm>
            <a:off x="626477" y="254641"/>
            <a:ext cx="11251266" cy="983288"/>
            <a:chOff x="626477" y="254641"/>
            <a:chExt cx="11251266" cy="983288"/>
          </a:xfrm>
        </p:grpSpPr>
        <p:pic>
          <p:nvPicPr>
            <p:cNvPr id="244" name="Google Shape;244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59722" y="254641"/>
              <a:ext cx="1818021" cy="98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6477" y="484081"/>
              <a:ext cx="1505800" cy="5244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p29"/>
          <p:cNvSpPr/>
          <p:nvPr/>
        </p:nvSpPr>
        <p:spPr>
          <a:xfrm>
            <a:off x="5090629" y="3842626"/>
            <a:ext cx="1297498" cy="58481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bout Netflix - Sala de prensa" id="247" name="Google Shape;247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4853" y="2955173"/>
            <a:ext cx="4160924" cy="250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2023-12-20T20:41:55Z</dcterms:created>
  <dc:creator>Cymetria Diseño</dc:creator>
</cp:coreProperties>
</file>